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4" r:id="rId2"/>
  </p:sldMasterIdLst>
  <p:notesMasterIdLst>
    <p:notesMasterId r:id="rId23"/>
  </p:notesMasterIdLst>
  <p:sldIdLst>
    <p:sldId id="256" r:id="rId3"/>
    <p:sldId id="294" r:id="rId4"/>
    <p:sldId id="295" r:id="rId5"/>
    <p:sldId id="296" r:id="rId6"/>
    <p:sldId id="298" r:id="rId7"/>
    <p:sldId id="283" r:id="rId8"/>
    <p:sldId id="284" r:id="rId9"/>
    <p:sldId id="297" r:id="rId10"/>
    <p:sldId id="302" r:id="rId11"/>
    <p:sldId id="288" r:id="rId12"/>
    <p:sldId id="301" r:id="rId13"/>
    <p:sldId id="299" r:id="rId14"/>
    <p:sldId id="300" r:id="rId15"/>
    <p:sldId id="303" r:id="rId16"/>
    <p:sldId id="304" r:id="rId17"/>
    <p:sldId id="305" r:id="rId18"/>
    <p:sldId id="306" r:id="rId19"/>
    <p:sldId id="309" r:id="rId20"/>
    <p:sldId id="307" r:id="rId21"/>
    <p:sldId id="308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7" roundtripDataSignature="AMtx7mhjTyCO3S4tQLXjAbeh+crtRVLmc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LESM" initials="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0DAB81-82A2-4C1E-849D-7A8480179CB5}">
  <a:tblStyle styleId="{240DAB81-82A2-4C1E-849D-7A8480179CB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F1E8"/>
          </a:solidFill>
        </a:fill>
      </a:tcStyle>
    </a:wholeTbl>
    <a:band1H>
      <a:tcTxStyle/>
      <a:tcStyle>
        <a:tcBdr/>
        <a:fill>
          <a:solidFill>
            <a:srgbClr val="D4E2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E2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59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57" Type="http://customschemas.google.com/relationships/presentationmetadata" Target="metadata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&#26032;&#24314;%20Microsoft%20Excel%20&#24037;&#20316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&#26032;&#24314;%20Microsoft%20Excel%20&#24037;&#20316;&#34920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&#26032;&#24314;%20Microsoft%20Excel%20&#24037;&#20316;&#3492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&#26032;&#24314;%20Microsoft%20Excel%20&#24037;&#20316;&#3492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&#26032;&#24314;%20Microsoft%20Excel%20&#24037;&#20316;&#34920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&#26032;&#24314;%20Microsoft%20Excel%20&#24037;&#20316;&#3492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&#26032;&#24314;%20Microsoft%20Excel%20&#24037;&#20316;&#34920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&#26032;&#24314;%20Microsoft%20Excel%20&#24037;&#20316;&#34920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&#26032;&#24314;%20Microsoft%20Excel%20&#24037;&#20316;&#34920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&#26032;&#24314;%20Microsoft%20Excel%20&#24037;&#20316;&#34920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Sheet1!$G$2:$G$6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Sheet1!$H$2:$H$6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00-471F-955F-414D342602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4242672"/>
        <c:axId val="214238928"/>
      </c:barChart>
      <c:catAx>
        <c:axId val="21424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4238928"/>
        <c:crosses val="autoZero"/>
        <c:auto val="1"/>
        <c:lblAlgn val="ctr"/>
        <c:lblOffset val="100"/>
        <c:noMultiLvlLbl val="0"/>
      </c:catAx>
      <c:valAx>
        <c:axId val="214238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424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Sheet1!$L$10</c:f>
              <c:strCache>
                <c:ptCount val="1"/>
                <c:pt idx="0">
                  <c:v>Aesthetics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Sheet1!$G$11:$G$15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Sheet1!$L$11:$L$15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F2-4831-9E59-F9753CA77F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7972128"/>
        <c:axId val="377976288"/>
      </c:barChart>
      <c:catAx>
        <c:axId val="37797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7976288"/>
        <c:crosses val="autoZero"/>
        <c:auto val="1"/>
        <c:lblAlgn val="ctr"/>
        <c:lblOffset val="100"/>
        <c:noMultiLvlLbl val="0"/>
      </c:catAx>
      <c:valAx>
        <c:axId val="377976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797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Simplicity for Interaction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Sheet1!$G$2:$G$6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Sheet1!$I$2:$I$6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D8-442E-9009-916BB2DB70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4228112"/>
        <c:axId val="214213136"/>
      </c:barChart>
      <c:catAx>
        <c:axId val="214228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4213136"/>
        <c:crosses val="autoZero"/>
        <c:auto val="1"/>
        <c:lblAlgn val="ctr"/>
        <c:lblOffset val="100"/>
        <c:noMultiLvlLbl val="0"/>
      </c:catAx>
      <c:valAx>
        <c:axId val="214213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4228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Sheet1!$J$1</c:f>
              <c:strCache>
                <c:ptCount val="1"/>
                <c:pt idx="0">
                  <c:v>Speed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Sheet1!$G$2:$G$6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Sheet1!$J$2:$J$6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4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16-4FDF-9BE8-5CB108D955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5122048"/>
        <c:axId val="385125792"/>
      </c:barChart>
      <c:catAx>
        <c:axId val="385122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5125792"/>
        <c:crosses val="autoZero"/>
        <c:auto val="1"/>
        <c:lblAlgn val="ctr"/>
        <c:lblOffset val="100"/>
        <c:noMultiLvlLbl val="0"/>
      </c:catAx>
      <c:valAx>
        <c:axId val="385125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5122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Sheet1!$K$1</c:f>
              <c:strCache>
                <c:ptCount val="1"/>
                <c:pt idx="0">
                  <c:v>Feedback Effect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Sheet1!$G$2:$G$6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Sheet1!$K$2:$K$6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EA-43FB-BEAE-6DE05DD255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6443216"/>
        <c:axId val="526439888"/>
      </c:barChart>
      <c:catAx>
        <c:axId val="526443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6439888"/>
        <c:crosses val="autoZero"/>
        <c:auto val="1"/>
        <c:lblAlgn val="ctr"/>
        <c:lblOffset val="100"/>
        <c:noMultiLvlLbl val="0"/>
      </c:catAx>
      <c:valAx>
        <c:axId val="526439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6443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Sheet1!$L$1</c:f>
              <c:strCache>
                <c:ptCount val="1"/>
                <c:pt idx="0">
                  <c:v>Aesthetics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Sheet1!$G$2:$G$6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Sheet1!$L$2:$L$6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B6-46CC-9BA4-428AF573E9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0085968"/>
        <c:axId val="530094288"/>
      </c:barChart>
      <c:catAx>
        <c:axId val="530085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0094288"/>
        <c:crosses val="autoZero"/>
        <c:auto val="1"/>
        <c:lblAlgn val="ctr"/>
        <c:lblOffset val="100"/>
        <c:noMultiLvlLbl val="0"/>
      </c:catAx>
      <c:valAx>
        <c:axId val="530094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0085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Sheet1!$H$10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Sheet1!$G$11:$G$15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Sheet1!$H$11:$H$15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65-412A-8F23-25A7329A48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0093040"/>
        <c:axId val="530082640"/>
      </c:barChart>
      <c:catAx>
        <c:axId val="530093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0082640"/>
        <c:crosses val="autoZero"/>
        <c:auto val="1"/>
        <c:lblAlgn val="ctr"/>
        <c:lblOffset val="100"/>
        <c:noMultiLvlLbl val="0"/>
      </c:catAx>
      <c:valAx>
        <c:axId val="530082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0093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Sheet1!$I$10</c:f>
              <c:strCache>
                <c:ptCount val="1"/>
                <c:pt idx="0">
                  <c:v>Simplicity for Interaction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Sheet1!$G$11:$G$15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Sheet1!$I$11:$I$15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A2-4CF0-A189-2D0577EFD9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4241008"/>
        <c:axId val="214242256"/>
      </c:barChart>
      <c:catAx>
        <c:axId val="214241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4242256"/>
        <c:crosses val="autoZero"/>
        <c:auto val="1"/>
        <c:lblAlgn val="ctr"/>
        <c:lblOffset val="100"/>
        <c:noMultiLvlLbl val="0"/>
      </c:catAx>
      <c:valAx>
        <c:axId val="214242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4241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Sheet1!$J$10</c:f>
              <c:strCache>
                <c:ptCount val="1"/>
                <c:pt idx="0">
                  <c:v>Speed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Sheet1!$G$11:$G$15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Sheet1!$J$11:$J$15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DF-4448-A80D-71096B33BB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4244336"/>
        <c:axId val="214240592"/>
      </c:barChart>
      <c:catAx>
        <c:axId val="214244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4240592"/>
        <c:crosses val="autoZero"/>
        <c:auto val="1"/>
        <c:lblAlgn val="ctr"/>
        <c:lblOffset val="100"/>
        <c:noMultiLvlLbl val="0"/>
      </c:catAx>
      <c:valAx>
        <c:axId val="214240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4244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Sheet1!$K$10</c:f>
              <c:strCache>
                <c:ptCount val="1"/>
                <c:pt idx="0">
                  <c:v>Feedback Effect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Sheet1!$G$11:$G$15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Sheet1!$K$11:$K$15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50-4F09-8D24-FA59697C59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4220624"/>
        <c:axId val="214235600"/>
      </c:barChart>
      <c:catAx>
        <c:axId val="214220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4235600"/>
        <c:crosses val="autoZero"/>
        <c:auto val="1"/>
        <c:lblAlgn val="ctr"/>
        <c:lblOffset val="100"/>
        <c:noMultiLvlLbl val="0"/>
      </c:catAx>
      <c:valAx>
        <c:axId val="214235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4220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7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8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9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11558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86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76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832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9564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0980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047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389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4600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4676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947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201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81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5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5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5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5" name="Google Shape;205;p5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5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7" name="Google Shape;207;p5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5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23" name="Google Shape;223;p5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4" name="Google Shape;224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5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5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1" name="Google Shape;231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6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6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5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3" Type="http://schemas.openxmlformats.org/officeDocument/2006/relationships/slideLayout" Target="../slideLayouts/slideLayout1.xml"/><Relationship Id="rId7" Type="http://schemas.openxmlformats.org/officeDocument/2006/relationships/chart" Target="../charts/char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20.xml"/><Relationship Id="rId9" Type="http://schemas.openxmlformats.org/officeDocument/2006/relationships/chart" Target="../charts/char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/>
              <a:t>Service—news</a:t>
            </a:r>
            <a:endParaRPr/>
          </a:p>
        </p:txBody>
      </p:sp>
      <p:graphicFrame>
        <p:nvGraphicFramePr>
          <p:cNvPr id="252" name="Google Shape;252;p1"/>
          <p:cNvGraphicFramePr/>
          <p:nvPr/>
        </p:nvGraphicFramePr>
        <p:xfrm>
          <a:off x="2032000" y="2193491"/>
          <a:ext cx="8128000" cy="2072680"/>
        </p:xfrm>
        <a:graphic>
          <a:graphicData uri="http://schemas.openxmlformats.org/drawingml/2006/table">
            <a:tbl>
              <a:tblPr firstRow="1" bandRow="1">
                <a:noFill/>
                <a:tableStyleId>{240DAB81-82A2-4C1E-849D-7A8480179CB5}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 u="none" strike="noStrike" cap="none"/>
                        <a:t>Input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Output</a:t>
                      </a:r>
                      <a:endParaRPr sz="2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Tap  sequence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Audio</a:t>
                      </a:r>
                      <a:endParaRPr sz="2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Voice command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Text and picture</a:t>
                      </a:r>
                      <a:endParaRPr sz="2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Screen input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Video</a:t>
                      </a:r>
                      <a:endParaRPr sz="2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0"/>
          <p:cNvSpPr txBox="1">
            <a:spLocks noGrp="1"/>
          </p:cNvSpPr>
          <p:nvPr>
            <p:ph type="title"/>
          </p:nvPr>
        </p:nvSpPr>
        <p:spPr>
          <a:xfrm>
            <a:off x="353568" y="548640"/>
            <a:ext cx="3600860" cy="543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altLang="zh-CN" dirty="0" smtClean="0"/>
              <a:t>Function</a:t>
            </a:r>
            <a:endParaRPr dirty="0"/>
          </a:p>
        </p:txBody>
      </p:sp>
      <p:sp>
        <p:nvSpPr>
          <p:cNvPr id="567" name="Google Shape;567;p20"/>
          <p:cNvSpPr/>
          <p:nvPr/>
        </p:nvSpPr>
        <p:spPr>
          <a:xfrm rot="5400000">
            <a:off x="262337" y="3255264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0"/>
          <p:cNvSpPr txBox="1">
            <a:spLocks noGrp="1"/>
          </p:cNvSpPr>
          <p:nvPr>
            <p:ph type="title"/>
          </p:nvPr>
        </p:nvSpPr>
        <p:spPr>
          <a:xfrm>
            <a:off x="344859" y="548640"/>
            <a:ext cx="3600860" cy="543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altLang="zh-CN" dirty="0" smtClean="0"/>
              <a:t>Function</a:t>
            </a:r>
            <a:endParaRPr dirty="0"/>
          </a:p>
        </p:txBody>
      </p:sp>
      <p:sp>
        <p:nvSpPr>
          <p:cNvPr id="567" name="Google Shape;567;p20"/>
          <p:cNvSpPr/>
          <p:nvPr/>
        </p:nvSpPr>
        <p:spPr>
          <a:xfrm rot="5400000">
            <a:off x="262337" y="3255264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478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zh-CN" dirty="0" smtClean="0"/>
              <a:t>Plan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Voice Control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 </a:t>
            </a:r>
          </a:p>
          <a:p>
            <a:endParaRPr lang="en-US" altLang="zh-CN" dirty="0" smtClean="0"/>
          </a:p>
          <a:p>
            <a:r>
              <a:rPr lang="en-US" altLang="zh-CN" sz="3200" dirty="0"/>
              <a:t>Location Transfer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76" y="2671323"/>
            <a:ext cx="6614733" cy="7315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76" y="4599486"/>
            <a:ext cx="7003387" cy="365792"/>
          </a:xfrm>
          <a:prstGeom prst="rect">
            <a:avLst/>
          </a:prstGeom>
        </p:spPr>
      </p:pic>
      <p:sp>
        <p:nvSpPr>
          <p:cNvPr id="7" name="Google Shape;567;p20"/>
          <p:cNvSpPr/>
          <p:nvPr/>
        </p:nvSpPr>
        <p:spPr>
          <a:xfrm>
            <a:off x="938909" y="1474743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834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zh-CN" dirty="0" smtClean="0"/>
              <a:t>Plan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200" dirty="0"/>
              <a:t>Gesture Control</a:t>
            </a:r>
          </a:p>
          <a:p>
            <a:pPr lvl="1"/>
            <a:r>
              <a:rPr lang="en-US" altLang="zh-CN" sz="2800" dirty="0"/>
              <a:t>Move</a:t>
            </a:r>
          </a:p>
          <a:p>
            <a:pPr lvl="1"/>
            <a:r>
              <a:rPr lang="en-US" altLang="zh-CN" sz="2800" dirty="0"/>
              <a:t>Knock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 </a:t>
            </a:r>
          </a:p>
          <a:p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526" y="3395451"/>
            <a:ext cx="6652837" cy="1211685"/>
          </a:xfrm>
          <a:prstGeom prst="rect">
            <a:avLst/>
          </a:prstGeom>
        </p:spPr>
      </p:pic>
      <p:sp>
        <p:nvSpPr>
          <p:cNvPr id="5" name="Google Shape;567;p20"/>
          <p:cNvSpPr/>
          <p:nvPr/>
        </p:nvSpPr>
        <p:spPr>
          <a:xfrm>
            <a:off x="938909" y="1474743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805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zh-CN" dirty="0" smtClean="0"/>
              <a:t>User Study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92889"/>
          </a:xfrm>
        </p:spPr>
        <p:txBody>
          <a:bodyPr/>
          <a:lstStyle/>
          <a:p>
            <a:r>
              <a:rPr lang="en-US" altLang="zh-CN" sz="3200" dirty="0" smtClean="0"/>
              <a:t>Car Scenario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</a:t>
            </a:r>
          </a:p>
          <a:p>
            <a:pPr lvl="1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r>
              <a:rPr lang="en-US" altLang="zh-CN" dirty="0" smtClean="0"/>
              <a:t>For most commands with a single word, the average time is no more than 3 seconds.</a:t>
            </a:r>
          </a:p>
          <a:p>
            <a:pPr lvl="2"/>
            <a:r>
              <a:rPr lang="en-US" altLang="zh-CN" dirty="0" smtClean="0"/>
              <a:t>For most one-interaction commands with multiple words, the average time is no longer than 5 seconds.</a:t>
            </a:r>
          </a:p>
          <a:p>
            <a:pPr lvl="2"/>
            <a:endParaRPr lang="en-US" altLang="zh-CN" dirty="0" smtClean="0"/>
          </a:p>
          <a:p>
            <a:pPr lvl="2"/>
            <a:r>
              <a:rPr lang="en-US" altLang="zh-CN" dirty="0" smtClean="0"/>
              <a:t>For “Pause”, the average time is much higher than others, because of its high error rate. It can be mistaken as “Pounds”, “Pals” and so on.</a:t>
            </a:r>
          </a:p>
          <a:p>
            <a:pPr lvl="2"/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5" name="Google Shape;567;p20"/>
          <p:cNvSpPr/>
          <p:nvPr/>
        </p:nvSpPr>
        <p:spPr>
          <a:xfrm>
            <a:off x="938909" y="1474743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719702"/>
              </p:ext>
            </p:extLst>
          </p:nvPr>
        </p:nvGraphicFramePr>
        <p:xfrm>
          <a:off x="1707597" y="2502919"/>
          <a:ext cx="9715872" cy="1036320"/>
        </p:xfrm>
        <a:graphic>
          <a:graphicData uri="http://schemas.openxmlformats.org/drawingml/2006/table">
            <a:tbl>
              <a:tblPr firstRow="1" bandRow="1">
                <a:tableStyleId>{240DAB81-82A2-4C1E-849D-7A8480179CB5}</a:tableStyleId>
              </a:tblPr>
              <a:tblGrid>
                <a:gridCol w="841839">
                  <a:extLst>
                    <a:ext uri="{9D8B030D-6E8A-4147-A177-3AD203B41FA5}">
                      <a16:colId xmlns:a16="http://schemas.microsoft.com/office/drawing/2014/main" val="364260925"/>
                    </a:ext>
                  </a:extLst>
                </a:gridCol>
                <a:gridCol w="583474">
                  <a:extLst>
                    <a:ext uri="{9D8B030D-6E8A-4147-A177-3AD203B41FA5}">
                      <a16:colId xmlns:a16="http://schemas.microsoft.com/office/drawing/2014/main" val="2766437046"/>
                    </a:ext>
                  </a:extLst>
                </a:gridCol>
                <a:gridCol w="644435">
                  <a:extLst>
                    <a:ext uri="{9D8B030D-6E8A-4147-A177-3AD203B41FA5}">
                      <a16:colId xmlns:a16="http://schemas.microsoft.com/office/drawing/2014/main" val="1812310643"/>
                    </a:ext>
                  </a:extLst>
                </a:gridCol>
                <a:gridCol w="539931">
                  <a:extLst>
                    <a:ext uri="{9D8B030D-6E8A-4147-A177-3AD203B41FA5}">
                      <a16:colId xmlns:a16="http://schemas.microsoft.com/office/drawing/2014/main" val="270085527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02990670"/>
                    </a:ext>
                  </a:extLst>
                </a:gridCol>
                <a:gridCol w="949234">
                  <a:extLst>
                    <a:ext uri="{9D8B030D-6E8A-4147-A177-3AD203B41FA5}">
                      <a16:colId xmlns:a16="http://schemas.microsoft.com/office/drawing/2014/main" val="2100944595"/>
                    </a:ext>
                  </a:extLst>
                </a:gridCol>
                <a:gridCol w="844732">
                  <a:extLst>
                    <a:ext uri="{9D8B030D-6E8A-4147-A177-3AD203B41FA5}">
                      <a16:colId xmlns:a16="http://schemas.microsoft.com/office/drawing/2014/main" val="3319100741"/>
                    </a:ext>
                  </a:extLst>
                </a:gridCol>
                <a:gridCol w="1062446">
                  <a:extLst>
                    <a:ext uri="{9D8B030D-6E8A-4147-A177-3AD203B41FA5}">
                      <a16:colId xmlns:a16="http://schemas.microsoft.com/office/drawing/2014/main" val="3251580679"/>
                    </a:ext>
                  </a:extLst>
                </a:gridCol>
                <a:gridCol w="1018902">
                  <a:extLst>
                    <a:ext uri="{9D8B030D-6E8A-4147-A177-3AD203B41FA5}">
                      <a16:colId xmlns:a16="http://schemas.microsoft.com/office/drawing/2014/main" val="3377124511"/>
                    </a:ext>
                  </a:extLst>
                </a:gridCol>
                <a:gridCol w="1010195">
                  <a:extLst>
                    <a:ext uri="{9D8B030D-6E8A-4147-A177-3AD203B41FA5}">
                      <a16:colId xmlns:a16="http://schemas.microsoft.com/office/drawing/2014/main" val="732611502"/>
                    </a:ext>
                  </a:extLst>
                </a:gridCol>
                <a:gridCol w="809897">
                  <a:extLst>
                    <a:ext uri="{9D8B030D-6E8A-4147-A177-3AD203B41FA5}">
                      <a16:colId xmlns:a16="http://schemas.microsoft.com/office/drawing/2014/main" val="2830567624"/>
                    </a:ext>
                  </a:extLst>
                </a:gridCol>
                <a:gridCol w="801187">
                  <a:extLst>
                    <a:ext uri="{9D8B030D-6E8A-4147-A177-3AD203B41FA5}">
                      <a16:colId xmlns:a16="http://schemas.microsoft.com/office/drawing/2014/main" val="2860644471"/>
                    </a:ext>
                  </a:extLst>
                </a:gridCol>
              </a:tblGrid>
              <a:tr h="48089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Play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Pause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Next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Like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Turn Down/Up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Change</a:t>
                      </a:r>
                      <a:r>
                        <a:rPr lang="en-US" altLang="zh-CN" baseline="0" dirty="0" smtClean="0"/>
                        <a:t> to Art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Change</a:t>
                      </a:r>
                      <a:r>
                        <a:rPr lang="en-US" altLang="zh-CN" baseline="0" dirty="0" smtClean="0"/>
                        <a:t> to Technology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Change to Health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Change to Collection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Search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Exit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880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Average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dirty="0" smtClean="0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2.43s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4.43s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2.2s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1.67s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2.29s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4.75s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4.6s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6.67s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12.33s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2.33s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9722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99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zh-CN" dirty="0" smtClean="0"/>
              <a:t>User Study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92889"/>
          </a:xfrm>
        </p:spPr>
        <p:txBody>
          <a:bodyPr/>
          <a:lstStyle/>
          <a:p>
            <a:r>
              <a:rPr lang="en-US" altLang="zh-CN" sz="3200" dirty="0" smtClean="0"/>
              <a:t>Car Scenario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 </a:t>
            </a:r>
          </a:p>
          <a:p>
            <a:pPr lvl="1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r>
              <a:rPr lang="en-US" altLang="zh-CN" dirty="0" smtClean="0"/>
              <a:t>For “Change” commands, most of them are about 4 seconds.</a:t>
            </a:r>
          </a:p>
          <a:p>
            <a:pPr lvl="2"/>
            <a:r>
              <a:rPr lang="en-US" altLang="zh-CN" dirty="0" smtClean="0"/>
              <a:t>For “Change to Collection”, the average time is 6.67 seconds, because using “collection” to represent “the news I liked before” is not intuitive and one of the participant forgot the keyword at the first time.</a:t>
            </a:r>
          </a:p>
          <a:p>
            <a:pPr lvl="2"/>
            <a:endParaRPr lang="en-US" altLang="zh-CN" dirty="0" smtClean="0"/>
          </a:p>
          <a:p>
            <a:pPr lvl="2"/>
            <a:r>
              <a:rPr lang="en-US" altLang="zh-CN" dirty="0" smtClean="0"/>
              <a:t>For “Search” commands, the average time is 12.33 seconds, because it needs two steps of interaction, waking up the function and inputting the searching keywords.</a:t>
            </a:r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5" name="Google Shape;567;p20"/>
          <p:cNvSpPr/>
          <p:nvPr/>
        </p:nvSpPr>
        <p:spPr>
          <a:xfrm>
            <a:off x="938909" y="1474743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553697"/>
              </p:ext>
            </p:extLst>
          </p:nvPr>
        </p:nvGraphicFramePr>
        <p:xfrm>
          <a:off x="1725014" y="2485501"/>
          <a:ext cx="9715872" cy="1036320"/>
        </p:xfrm>
        <a:graphic>
          <a:graphicData uri="http://schemas.openxmlformats.org/drawingml/2006/table">
            <a:tbl>
              <a:tblPr firstRow="1" bandRow="1">
                <a:tableStyleId>{240DAB81-82A2-4C1E-849D-7A8480179CB5}</a:tableStyleId>
              </a:tblPr>
              <a:tblGrid>
                <a:gridCol w="841839">
                  <a:extLst>
                    <a:ext uri="{9D8B030D-6E8A-4147-A177-3AD203B41FA5}">
                      <a16:colId xmlns:a16="http://schemas.microsoft.com/office/drawing/2014/main" val="364260925"/>
                    </a:ext>
                  </a:extLst>
                </a:gridCol>
                <a:gridCol w="583474">
                  <a:extLst>
                    <a:ext uri="{9D8B030D-6E8A-4147-A177-3AD203B41FA5}">
                      <a16:colId xmlns:a16="http://schemas.microsoft.com/office/drawing/2014/main" val="2766437046"/>
                    </a:ext>
                  </a:extLst>
                </a:gridCol>
                <a:gridCol w="644435">
                  <a:extLst>
                    <a:ext uri="{9D8B030D-6E8A-4147-A177-3AD203B41FA5}">
                      <a16:colId xmlns:a16="http://schemas.microsoft.com/office/drawing/2014/main" val="1812310643"/>
                    </a:ext>
                  </a:extLst>
                </a:gridCol>
                <a:gridCol w="539931">
                  <a:extLst>
                    <a:ext uri="{9D8B030D-6E8A-4147-A177-3AD203B41FA5}">
                      <a16:colId xmlns:a16="http://schemas.microsoft.com/office/drawing/2014/main" val="270085527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02990670"/>
                    </a:ext>
                  </a:extLst>
                </a:gridCol>
                <a:gridCol w="949234">
                  <a:extLst>
                    <a:ext uri="{9D8B030D-6E8A-4147-A177-3AD203B41FA5}">
                      <a16:colId xmlns:a16="http://schemas.microsoft.com/office/drawing/2014/main" val="2100944595"/>
                    </a:ext>
                  </a:extLst>
                </a:gridCol>
                <a:gridCol w="844732">
                  <a:extLst>
                    <a:ext uri="{9D8B030D-6E8A-4147-A177-3AD203B41FA5}">
                      <a16:colId xmlns:a16="http://schemas.microsoft.com/office/drawing/2014/main" val="3319100741"/>
                    </a:ext>
                  </a:extLst>
                </a:gridCol>
                <a:gridCol w="1062446">
                  <a:extLst>
                    <a:ext uri="{9D8B030D-6E8A-4147-A177-3AD203B41FA5}">
                      <a16:colId xmlns:a16="http://schemas.microsoft.com/office/drawing/2014/main" val="3251580679"/>
                    </a:ext>
                  </a:extLst>
                </a:gridCol>
                <a:gridCol w="1018902">
                  <a:extLst>
                    <a:ext uri="{9D8B030D-6E8A-4147-A177-3AD203B41FA5}">
                      <a16:colId xmlns:a16="http://schemas.microsoft.com/office/drawing/2014/main" val="3377124511"/>
                    </a:ext>
                  </a:extLst>
                </a:gridCol>
                <a:gridCol w="1010195">
                  <a:extLst>
                    <a:ext uri="{9D8B030D-6E8A-4147-A177-3AD203B41FA5}">
                      <a16:colId xmlns:a16="http://schemas.microsoft.com/office/drawing/2014/main" val="732611502"/>
                    </a:ext>
                  </a:extLst>
                </a:gridCol>
                <a:gridCol w="809897">
                  <a:extLst>
                    <a:ext uri="{9D8B030D-6E8A-4147-A177-3AD203B41FA5}">
                      <a16:colId xmlns:a16="http://schemas.microsoft.com/office/drawing/2014/main" val="2830567624"/>
                    </a:ext>
                  </a:extLst>
                </a:gridCol>
                <a:gridCol w="801187">
                  <a:extLst>
                    <a:ext uri="{9D8B030D-6E8A-4147-A177-3AD203B41FA5}">
                      <a16:colId xmlns:a16="http://schemas.microsoft.com/office/drawing/2014/main" val="2860644471"/>
                    </a:ext>
                  </a:extLst>
                </a:gridCol>
              </a:tblGrid>
              <a:tr h="48089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Play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Pause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Next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Like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Turn Down/Up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Change</a:t>
                      </a:r>
                      <a:r>
                        <a:rPr lang="en-US" altLang="zh-CN" baseline="0" dirty="0" smtClean="0"/>
                        <a:t> to Art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Change</a:t>
                      </a:r>
                      <a:r>
                        <a:rPr lang="en-US" altLang="zh-CN" baseline="0" dirty="0" smtClean="0"/>
                        <a:t> to Technology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Change to Health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Change to Collection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Search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Exit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880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Average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dirty="0" smtClean="0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2.43s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4.43s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2.2s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1.67s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2.29s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4.75s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4.6s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6.67s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12.33s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2.33s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9722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72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zh-CN" dirty="0" smtClean="0"/>
              <a:t>User Study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92889"/>
          </a:xfrm>
        </p:spPr>
        <p:txBody>
          <a:bodyPr/>
          <a:lstStyle/>
          <a:p>
            <a:r>
              <a:rPr lang="en-US" altLang="zh-CN" sz="3200" dirty="0" smtClean="0"/>
              <a:t>Car Scenario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As for the users’ feedback, most of them thought using voice commands to control the news is a good idea.</a:t>
            </a:r>
          </a:p>
          <a:p>
            <a:pPr lvl="1"/>
            <a:r>
              <a:rPr lang="en-US" altLang="zh-CN" dirty="0" smtClean="0"/>
              <a:t>They thought the recognition accuracy is satisfying.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However, they also pointed out that some of the keywords used as commands are not pretty rational. </a:t>
            </a:r>
          </a:p>
          <a:p>
            <a:pPr lvl="2"/>
            <a:r>
              <a:rPr lang="en-US" altLang="zh-CN" sz="2200" dirty="0" smtClean="0"/>
              <a:t>For example, there are many keywords that have a similar pronunciation as “Pause”, which means the users need more time to complete the function.</a:t>
            </a:r>
          </a:p>
          <a:p>
            <a:endParaRPr lang="en-US" altLang="zh-CN" dirty="0" smtClean="0"/>
          </a:p>
        </p:txBody>
      </p:sp>
      <p:sp>
        <p:nvSpPr>
          <p:cNvPr id="5" name="Google Shape;567;p20"/>
          <p:cNvSpPr/>
          <p:nvPr/>
        </p:nvSpPr>
        <p:spPr>
          <a:xfrm>
            <a:off x="938909" y="1474743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084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zh-CN" dirty="0" smtClean="0"/>
              <a:t>User Study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92889"/>
          </a:xfrm>
        </p:spPr>
        <p:txBody>
          <a:bodyPr/>
          <a:lstStyle/>
          <a:p>
            <a:r>
              <a:rPr lang="en-US" altLang="zh-CN" sz="3200" dirty="0" smtClean="0"/>
              <a:t>Car Scenario</a:t>
            </a:r>
          </a:p>
          <a:p>
            <a:pPr lvl="1"/>
            <a:r>
              <a:rPr lang="en-US" altLang="zh-CN" dirty="0" smtClean="0"/>
              <a:t>Raw data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Improvements</a:t>
            </a:r>
          </a:p>
          <a:p>
            <a:pPr lvl="2"/>
            <a:r>
              <a:rPr lang="en-US" altLang="zh-CN" dirty="0" smtClean="0"/>
              <a:t>Change some of the keywords</a:t>
            </a:r>
          </a:p>
          <a:p>
            <a:pPr lvl="2"/>
            <a:r>
              <a:rPr lang="en-US" altLang="zh-CN" dirty="0" smtClean="0"/>
              <a:t>Add auditory feedback for different functions</a:t>
            </a:r>
          </a:p>
          <a:p>
            <a:pPr lvl="2"/>
            <a:r>
              <a:rPr lang="en-US" altLang="zh-CN" dirty="0"/>
              <a:t>Optimize the volume adjustment </a:t>
            </a:r>
            <a:r>
              <a:rPr lang="en-US" altLang="zh-CN" dirty="0" smtClean="0"/>
              <a:t>function</a:t>
            </a:r>
          </a:p>
          <a:p>
            <a:pPr lvl="3"/>
            <a:r>
              <a:rPr lang="en-US" altLang="zh-CN" dirty="0" smtClean="0"/>
              <a:t>For example</a:t>
            </a:r>
            <a:r>
              <a:rPr lang="en-US" altLang="zh-CN" dirty="0"/>
              <a:t>, “Turn Up </a:t>
            </a:r>
            <a:r>
              <a:rPr lang="en-US" altLang="zh-CN" dirty="0" smtClean="0"/>
              <a:t>to 70%”</a:t>
            </a:r>
            <a:endParaRPr lang="en-US" altLang="zh-CN" dirty="0"/>
          </a:p>
        </p:txBody>
      </p:sp>
      <p:sp>
        <p:nvSpPr>
          <p:cNvPr id="5" name="Google Shape;567;p20"/>
          <p:cNvSpPr/>
          <p:nvPr/>
        </p:nvSpPr>
        <p:spPr>
          <a:xfrm>
            <a:off x="938909" y="1474743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808" y="3782609"/>
            <a:ext cx="8138865" cy="82303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808" y="2884489"/>
            <a:ext cx="7339436" cy="8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8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zh-CN" dirty="0" smtClean="0"/>
              <a:t>User Study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92889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3200" dirty="0" smtClean="0"/>
              <a:t>Questionnaire Design for Home Scenario</a:t>
            </a:r>
            <a:endParaRPr lang="en-US" altLang="zh-CN" dirty="0"/>
          </a:p>
          <a:p>
            <a:r>
              <a:rPr lang="en-US" altLang="zh-CN" dirty="0" smtClean="0"/>
              <a:t>Ask participants to rate their experience when using the overhead touchable UIs from the following aspects</a:t>
            </a:r>
          </a:p>
          <a:p>
            <a:pPr lvl="1"/>
            <a:r>
              <a:rPr lang="en-US" altLang="zh-CN" dirty="0" smtClean="0"/>
              <a:t>Accuracy</a:t>
            </a:r>
          </a:p>
          <a:p>
            <a:pPr lvl="1"/>
            <a:r>
              <a:rPr lang="en-US" altLang="zh-CN" dirty="0" smtClean="0"/>
              <a:t>Simplicity for Interaction</a:t>
            </a:r>
          </a:p>
          <a:p>
            <a:pPr lvl="1"/>
            <a:r>
              <a:rPr lang="en-US" altLang="zh-CN" dirty="0" smtClean="0"/>
              <a:t>Speed</a:t>
            </a:r>
          </a:p>
          <a:p>
            <a:pPr lvl="1"/>
            <a:r>
              <a:rPr lang="en-US" altLang="zh-CN" dirty="0" smtClean="0"/>
              <a:t>Feedback Effect</a:t>
            </a:r>
          </a:p>
          <a:p>
            <a:pPr lvl="1"/>
            <a:r>
              <a:rPr lang="en-US" altLang="zh-CN" dirty="0" smtClean="0"/>
              <a:t>Aesthetics</a:t>
            </a:r>
          </a:p>
          <a:p>
            <a:r>
              <a:rPr lang="en-US" altLang="zh-CN" dirty="0" smtClean="0"/>
              <a:t>Ask if they would like to use the overhead touchable UIs compared to traditional UIs on smartphone screen and the follow-up design compared to single audio source/video source</a:t>
            </a:r>
          </a:p>
          <a:p>
            <a:r>
              <a:rPr lang="en-US" altLang="zh-CN" dirty="0" smtClean="0"/>
              <a:t>Ask them to report anything uncomfortable or unreasonable with the </a:t>
            </a:r>
            <a:r>
              <a:rPr lang="en-US" altLang="zh-CN" dirty="0"/>
              <a:t>overhead touchable UIs </a:t>
            </a:r>
            <a:r>
              <a:rPr lang="en-US" altLang="zh-CN" dirty="0" smtClean="0"/>
              <a:t>and follow-up design</a:t>
            </a:r>
          </a:p>
        </p:txBody>
      </p:sp>
      <p:sp>
        <p:nvSpPr>
          <p:cNvPr id="5" name="Google Shape;567;p20"/>
          <p:cNvSpPr/>
          <p:nvPr/>
        </p:nvSpPr>
        <p:spPr>
          <a:xfrm>
            <a:off x="938909" y="1474743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277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zh-CN" dirty="0" smtClean="0"/>
              <a:t>User Study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92889"/>
          </a:xfrm>
        </p:spPr>
        <p:txBody>
          <a:bodyPr/>
          <a:lstStyle/>
          <a:p>
            <a:r>
              <a:rPr lang="en-US" altLang="zh-CN" sz="3200" dirty="0" smtClean="0"/>
              <a:t>Home Scenario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Pressable</a:t>
            </a:r>
            <a:r>
              <a:rPr lang="en-US" altLang="zh-CN" dirty="0" smtClean="0"/>
              <a:t> Button </a:t>
            </a:r>
          </a:p>
          <a:p>
            <a:pPr marL="1028700" lvl="2" indent="0">
              <a:buNone/>
            </a:pPr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5" name="Google Shape;567;p20"/>
          <p:cNvSpPr/>
          <p:nvPr/>
        </p:nvSpPr>
        <p:spPr>
          <a:xfrm>
            <a:off x="938909" y="1474743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4771717"/>
              </p:ext>
            </p:extLst>
          </p:nvPr>
        </p:nvGraphicFramePr>
        <p:xfrm>
          <a:off x="1090612" y="2926936"/>
          <a:ext cx="2695575" cy="1898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4501400"/>
              </p:ext>
            </p:extLst>
          </p:nvPr>
        </p:nvGraphicFramePr>
        <p:xfrm>
          <a:off x="4109753" y="2925533"/>
          <a:ext cx="2714625" cy="1898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1238610"/>
              </p:ext>
            </p:extLst>
          </p:nvPr>
        </p:nvGraphicFramePr>
        <p:xfrm>
          <a:off x="6978994" y="2938233"/>
          <a:ext cx="2746375" cy="1885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9240575"/>
              </p:ext>
            </p:extLst>
          </p:nvPr>
        </p:nvGraphicFramePr>
        <p:xfrm>
          <a:off x="2209455" y="4965700"/>
          <a:ext cx="2803525" cy="189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4744132"/>
              </p:ext>
            </p:extLst>
          </p:nvPr>
        </p:nvGraphicFramePr>
        <p:xfrm>
          <a:off x="5583128" y="4913086"/>
          <a:ext cx="2791732" cy="1944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96452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6"/>
          <p:cNvSpPr txBox="1">
            <a:spLocks noGrp="1"/>
          </p:cNvSpPr>
          <p:nvPr>
            <p:ph type="title"/>
          </p:nvPr>
        </p:nvSpPr>
        <p:spPr>
          <a:xfrm>
            <a:off x="778040" y="-8005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/>
              <a:t>Input – Basic functions</a:t>
            </a:r>
            <a:endParaRPr/>
          </a:p>
        </p:txBody>
      </p:sp>
      <p:graphicFrame>
        <p:nvGraphicFramePr>
          <p:cNvPr id="612" name="Google Shape;612;p26"/>
          <p:cNvGraphicFramePr/>
          <p:nvPr/>
        </p:nvGraphicFramePr>
        <p:xfrm>
          <a:off x="752641" y="1046732"/>
          <a:ext cx="11134575" cy="5625545"/>
        </p:xfrm>
        <a:graphic>
          <a:graphicData uri="http://schemas.openxmlformats.org/drawingml/2006/table">
            <a:tbl>
              <a:tblPr firstRow="1" bandRow="1">
                <a:noFill/>
                <a:tableStyleId>{240DAB81-82A2-4C1E-849D-7A8480179CB5}</a:tableStyleId>
              </a:tblPr>
              <a:tblGrid>
                <a:gridCol w="162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0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1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 u="none" strike="noStrike" cap="none"/>
                        <a:t>Functions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Interaction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Scenario 1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In Car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Scenario 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Home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Scenario 3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Exercising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Wake up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Knock twice with the smartwatch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400"/>
                        <a:t>② </a:t>
                      </a:r>
                      <a:endParaRPr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400"/>
                        <a:t>②</a:t>
                      </a:r>
                      <a:endParaRPr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82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② Say “Hi, New”</a:t>
                      </a:r>
                      <a:endParaRPr sz="24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Play/Pause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</a:t>
                      </a:r>
                      <a:r>
                        <a:rPr lang="en-SG" sz="2400"/>
                        <a:t>Say “Play”/”Pause”</a:t>
                      </a:r>
                      <a:endParaRPr sz="2400"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endParaRPr sz="2400"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400"/>
                        <a:t>②</a:t>
                      </a:r>
                      <a:endParaRPr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③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② Press the button on smartwatch screen (specified later)</a:t>
                      </a:r>
                      <a:endParaRPr sz="24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③ Knock "xx“ on smartwatch</a:t>
                      </a:r>
                      <a:endParaRPr sz="24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Turn to next news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</a:t>
                      </a:r>
                      <a:r>
                        <a:rPr lang="en-SG" sz="2400"/>
                        <a:t>Say “Next”</a:t>
                      </a:r>
                      <a:endParaRPr sz="2400"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endParaRPr sz="2400"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400"/>
                        <a:t>②</a:t>
                      </a:r>
                      <a:endParaRPr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③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SG" sz="2400"/>
                        <a:t>② Press the button on smartwatch screen (specified later)</a:t>
                      </a:r>
                      <a:endParaRPr sz="24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③ Knock “x xx“ on smartwatch</a:t>
                      </a:r>
                      <a:endParaRPr sz="24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zh-CN" dirty="0" smtClean="0"/>
              <a:t>User Study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92889"/>
          </a:xfrm>
        </p:spPr>
        <p:txBody>
          <a:bodyPr/>
          <a:lstStyle/>
          <a:p>
            <a:r>
              <a:rPr lang="en-US" altLang="zh-CN" sz="3200" dirty="0" smtClean="0"/>
              <a:t>Home Scenario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Pressable</a:t>
            </a:r>
            <a:r>
              <a:rPr lang="en-US" altLang="zh-CN" dirty="0" smtClean="0"/>
              <a:t> Button </a:t>
            </a:r>
          </a:p>
          <a:p>
            <a:pPr marL="1028700" lvl="2" indent="0">
              <a:buNone/>
            </a:pPr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5" name="Google Shape;567;p20"/>
          <p:cNvSpPr/>
          <p:nvPr/>
        </p:nvSpPr>
        <p:spPr>
          <a:xfrm>
            <a:off x="938909" y="1474743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8333527"/>
              </p:ext>
            </p:extLst>
          </p:nvPr>
        </p:nvGraphicFramePr>
        <p:xfrm>
          <a:off x="1316006" y="2938233"/>
          <a:ext cx="2716439" cy="1917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1111034"/>
              </p:ext>
            </p:extLst>
          </p:nvPr>
        </p:nvGraphicFramePr>
        <p:xfrm>
          <a:off x="4123914" y="2921451"/>
          <a:ext cx="2763611" cy="19195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6106000"/>
              </p:ext>
            </p:extLst>
          </p:nvPr>
        </p:nvGraphicFramePr>
        <p:xfrm>
          <a:off x="7095050" y="2921451"/>
          <a:ext cx="2772682" cy="19195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8909435"/>
              </p:ext>
            </p:extLst>
          </p:nvPr>
        </p:nvGraphicFramePr>
        <p:xfrm>
          <a:off x="2279817" y="4980210"/>
          <a:ext cx="2861583" cy="1913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6544668"/>
              </p:ext>
            </p:extLst>
          </p:nvPr>
        </p:nvGraphicFramePr>
        <p:xfrm>
          <a:off x="5326713" y="4944836"/>
          <a:ext cx="2810782" cy="1913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19" name="Demo-GrabbaleSlid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22412" r="21777"/>
          <a:stretch/>
        </p:blipFill>
        <p:spPr>
          <a:xfrm>
            <a:off x="9280445" y="-1"/>
            <a:ext cx="2898447" cy="292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7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7"/>
          <p:cNvSpPr txBox="1">
            <a:spLocks noGrp="1"/>
          </p:cNvSpPr>
          <p:nvPr>
            <p:ph type="title"/>
          </p:nvPr>
        </p:nvSpPr>
        <p:spPr>
          <a:xfrm>
            <a:off x="778040" y="-8005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/>
              <a:t>Input – Basic functions</a:t>
            </a:r>
            <a:endParaRPr/>
          </a:p>
        </p:txBody>
      </p:sp>
      <p:graphicFrame>
        <p:nvGraphicFramePr>
          <p:cNvPr id="618" name="Google Shape;618;p27"/>
          <p:cNvGraphicFramePr/>
          <p:nvPr/>
        </p:nvGraphicFramePr>
        <p:xfrm>
          <a:off x="196508" y="1203149"/>
          <a:ext cx="11778900" cy="5760760"/>
        </p:xfrm>
        <a:graphic>
          <a:graphicData uri="http://schemas.openxmlformats.org/drawingml/2006/table">
            <a:tbl>
              <a:tblPr firstRow="1" bandRow="1">
                <a:noFill/>
                <a:tableStyleId>{240DAB81-82A2-4C1E-849D-7A8480179CB5}</a:tableStyleId>
              </a:tblPr>
              <a:tblGrid>
                <a:gridCol w="172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1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34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Functions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Interaction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1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In Car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Home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3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Exercising</a:t>
                      </a: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Volume adjustment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Say “Up”/“Down”: increase or decrease of the volume is positively proportional with the length of the voice command.</a:t>
                      </a:r>
                      <a:endParaRPr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200"/>
                        <a:t>②</a:t>
                      </a: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③</a:t>
                      </a:r>
                      <a:r>
                        <a:rPr lang="en-SG" sz="2200"/>
                        <a:t> </a:t>
                      </a:r>
                      <a:endParaRPr/>
                    </a:p>
                  </a:txBody>
                  <a:tcPr marL="91450" marR="91450" marT="45725" marB="45725"/>
                </a:tc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①③</a:t>
                      </a:r>
                      <a:r>
                        <a:rPr lang="en-SG" sz="2200"/>
                        <a:t>④</a:t>
                      </a:r>
                      <a:endParaRPr sz="2200"/>
                    </a:p>
                  </a:txBody>
                  <a:tcPr marL="91450" marR="91450" marT="45725" marB="45725"/>
                </a:tc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③</a:t>
                      </a:r>
                      <a:r>
                        <a:rPr lang="en-SG" sz="2200"/>
                        <a:t>④</a:t>
                      </a: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② Slide up/down with the thumb on the steering wheel, with a sensor or gesture detection camera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3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③ Drag on smartwatch screen (specified later)</a:t>
                      </a:r>
                      <a:endParaRPr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3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④ Punch up/down with the smartwatch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50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Choose news genres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Choose on the smartphone</a:t>
                      </a:r>
                      <a:endParaRPr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200"/>
                        <a:t>②③</a:t>
                      </a:r>
                      <a:endParaRPr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200"/>
                        <a:t>②③</a:t>
                      </a:r>
                      <a:endParaRPr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②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/>
                        <a:t>② Choose on smartwatch screen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③ Say “Change”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8"/>
          <p:cNvSpPr txBox="1">
            <a:spLocks noGrp="1"/>
          </p:cNvSpPr>
          <p:nvPr>
            <p:ph type="title"/>
          </p:nvPr>
        </p:nvSpPr>
        <p:spPr>
          <a:xfrm>
            <a:off x="778040" y="-20037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/>
              <a:t>Input – News-related functions</a:t>
            </a:r>
            <a:endParaRPr/>
          </a:p>
        </p:txBody>
      </p:sp>
      <p:graphicFrame>
        <p:nvGraphicFramePr>
          <p:cNvPr id="624" name="Google Shape;624;p28"/>
          <p:cNvGraphicFramePr/>
          <p:nvPr/>
        </p:nvGraphicFramePr>
        <p:xfrm>
          <a:off x="385011" y="806092"/>
          <a:ext cx="11502200" cy="5825540"/>
        </p:xfrm>
        <a:graphic>
          <a:graphicData uri="http://schemas.openxmlformats.org/drawingml/2006/table">
            <a:tbl>
              <a:tblPr firstRow="1" bandRow="1">
                <a:noFill/>
                <a:tableStyleId>{240DAB81-82A2-4C1E-849D-7A8480179CB5}</a:tableStyleId>
              </a:tblPr>
              <a:tblGrid>
                <a:gridCol w="146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3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Functions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Interaction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1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In Car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Home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3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Exercising</a:t>
                      </a: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Later viewing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Say “Save”</a:t>
                      </a:r>
                      <a:endParaRPr sz="2200"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①</a:t>
                      </a:r>
                      <a:endParaRPr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/>
                        <a:t>①②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/>
                        <a:t>②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82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/>
                        <a:t>② Press on the smartphone for 2 seconds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82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Sharing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① Share on the smartphone through later-viewing</a:t>
                      </a:r>
                      <a:endParaRPr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①②</a:t>
                      </a:r>
                      <a:endParaRPr sz="2200"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①②</a:t>
                      </a:r>
                      <a:endParaRPr sz="2200"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①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82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② -User: “Share”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     -System: “Who do you want to share with?”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     -User: “XXX“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(with a list of people user often shares news to)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News searching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-User: "Search“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-System: "What do you want to search?“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-User: "KEYWORD"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●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●</a:t>
                      </a:r>
                      <a:endParaRPr sz="2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Related news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Say "Related news" to enter this mode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Say "Stop" to exit this mode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●</a:t>
                      </a:r>
                      <a:endParaRPr sz="2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●</a:t>
                      </a:r>
                      <a:endParaRPr sz="2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zh-CN" dirty="0" smtClean="0"/>
              <a:t>Progress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Unity</a:t>
            </a:r>
          </a:p>
          <a:p>
            <a:pPr lvl="1"/>
            <a:r>
              <a:rPr lang="en-US" altLang="zh-CN" dirty="0" smtClean="0"/>
              <a:t>Install </a:t>
            </a:r>
            <a:r>
              <a:rPr lang="en-US" altLang="zh-CN" dirty="0"/>
              <a:t>Unity and Android Build Support</a:t>
            </a:r>
          </a:p>
          <a:p>
            <a:pPr lvl="1"/>
            <a:r>
              <a:rPr lang="en-US" altLang="zh-CN" dirty="0" smtClean="0"/>
              <a:t>Import NUIX-Studio-APP</a:t>
            </a:r>
          </a:p>
          <a:p>
            <a:pPr lvl="1"/>
            <a:r>
              <a:rPr lang="en-US" altLang="zh-CN" dirty="0" smtClean="0"/>
              <a:t>Build up the scene</a:t>
            </a:r>
          </a:p>
          <a:p>
            <a:pPr lvl="1"/>
            <a:r>
              <a:rPr lang="en-US" altLang="zh-CN" dirty="0" smtClean="0"/>
              <a:t>Realize part of the functions</a:t>
            </a:r>
          </a:p>
          <a:p>
            <a:r>
              <a:rPr lang="en-US" altLang="zh-CN" dirty="0" smtClean="0"/>
              <a:t>Oculus</a:t>
            </a:r>
          </a:p>
          <a:p>
            <a:pPr lvl="1"/>
            <a:r>
              <a:rPr lang="en-US" altLang="zh-CN" dirty="0" smtClean="0"/>
              <a:t>Install </a:t>
            </a:r>
            <a:r>
              <a:rPr lang="en-US" altLang="zh-CN" dirty="0" err="1" smtClean="0"/>
              <a:t>SideQuest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Install </a:t>
            </a:r>
            <a:r>
              <a:rPr lang="en-US" altLang="zh-CN" dirty="0" err="1" smtClean="0"/>
              <a:t>openHAB</a:t>
            </a:r>
            <a:endParaRPr lang="en-US" altLang="zh-CN" dirty="0" smtClean="0"/>
          </a:p>
          <a:p>
            <a:r>
              <a:rPr lang="en-US" altLang="zh-CN" dirty="0" smtClean="0"/>
              <a:t>Install the </a:t>
            </a:r>
            <a:r>
              <a:rPr lang="en-US" altLang="zh-CN" dirty="0" err="1" smtClean="0"/>
              <a:t>apk</a:t>
            </a:r>
            <a:r>
              <a:rPr lang="en-US" altLang="zh-CN" dirty="0" smtClean="0"/>
              <a:t> on Oculus to test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812" y="3014576"/>
            <a:ext cx="4439186" cy="23194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456" y="1480843"/>
            <a:ext cx="3850499" cy="21659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0871" y="4370380"/>
            <a:ext cx="4337852" cy="24400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3812" y="150115"/>
            <a:ext cx="3993285" cy="2246222"/>
          </a:xfrm>
          <a:prstGeom prst="rect">
            <a:avLst/>
          </a:prstGeom>
        </p:spPr>
      </p:pic>
      <p:sp>
        <p:nvSpPr>
          <p:cNvPr id="8" name="Google Shape;567;p20"/>
          <p:cNvSpPr/>
          <p:nvPr/>
        </p:nvSpPr>
        <p:spPr>
          <a:xfrm>
            <a:off x="938909" y="1474743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15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5"/>
          <p:cNvSpPr txBox="1">
            <a:spLocks noGrp="1"/>
          </p:cNvSpPr>
          <p:nvPr>
            <p:ph type="ctrTitle"/>
          </p:nvPr>
        </p:nvSpPr>
        <p:spPr>
          <a:xfrm>
            <a:off x="1524000" y="259347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SG" dirty="0"/>
              <a:t>Scenario </a:t>
            </a:r>
            <a:r>
              <a:rPr lang="en-SG" dirty="0" smtClean="0"/>
              <a:t>: </a:t>
            </a:r>
            <a:r>
              <a:rPr lang="en-SG" dirty="0"/>
              <a:t>Home</a:t>
            </a:r>
            <a:endParaRPr dirty="0"/>
          </a:p>
        </p:txBody>
      </p:sp>
      <p:pic>
        <p:nvPicPr>
          <p:cNvPr id="526" name="Google Shape;526;p15" descr="u=2994727443,2976970611&amp;fm=26&amp;gp=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8635" y="2865261"/>
            <a:ext cx="6439902" cy="3992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6"/>
          <p:cNvSpPr txBox="1">
            <a:spLocks noGrp="1"/>
          </p:cNvSpPr>
          <p:nvPr>
            <p:ph type="body" idx="1"/>
          </p:nvPr>
        </p:nvSpPr>
        <p:spPr>
          <a:xfrm>
            <a:off x="838200" y="553446"/>
            <a:ext cx="10515600" cy="6124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Devices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Smartphone/pad/PC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b="1" dirty="0"/>
              <a:t>Smartwatch/bracelet</a:t>
            </a:r>
            <a:endParaRPr b="1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Smart TV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Bluetooth Speaker/earphones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Hand-pad/Attachable Touchpad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Functions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Basic functions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News-related functions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Transfer of control and content between devices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Separate </a:t>
            </a:r>
            <a:r>
              <a:rPr lang="en-SG" dirty="0" err="1"/>
              <a:t>Input/Output</a:t>
            </a:r>
            <a:r>
              <a:rPr lang="en-SG" dirty="0"/>
              <a:t> device (Remote control)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Transfer of voice output between stereos according to location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Auto-pause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Auto-correct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 smtClean="0"/>
              <a:t>Output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News with texts and pictures through smartphone/pad/PC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Video news through smartphone/pad/PC and smart TV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Audio news mainly through Bluetooth Speaker/earphones</a:t>
            </a:r>
            <a:endParaRPr dirty="0"/>
          </a:p>
        </p:txBody>
      </p:sp>
      <p:pic>
        <p:nvPicPr>
          <p:cNvPr id="533" name="Google Shape;533;p16" descr="src=http___i1.ce.cn_ce_yd_gd_201301_24_W020130124539867353740.jpg&amp;refer=http___i1.ce.jpg"/>
          <p:cNvPicPr preferRelativeResize="0"/>
          <p:nvPr/>
        </p:nvPicPr>
        <p:blipFill rotWithShape="1">
          <a:blip r:embed="rId3">
            <a:alphaModFix/>
          </a:blip>
          <a:srcRect l="29383" t="25604" r="29725" b="4314"/>
          <a:stretch/>
        </p:blipFill>
        <p:spPr>
          <a:xfrm>
            <a:off x="7639519" y="115218"/>
            <a:ext cx="1768511" cy="226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6" descr="u=3432810791,439806732&amp;fm=26&amp;gp=0.jpg"/>
          <p:cNvPicPr preferRelativeResize="0"/>
          <p:nvPr/>
        </p:nvPicPr>
        <p:blipFill rotWithShape="1">
          <a:blip r:embed="rId4">
            <a:alphaModFix/>
          </a:blip>
          <a:srcRect l="11325" r="12231"/>
          <a:stretch/>
        </p:blipFill>
        <p:spPr>
          <a:xfrm>
            <a:off x="9096566" y="4731578"/>
            <a:ext cx="2622192" cy="205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6" descr="u=1177860351,2901466224&amp;fm=26&amp;gp=0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8030" y="115217"/>
            <a:ext cx="2467138" cy="226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6" descr="src=http___baike.17house.com_uploads_201509_14434074758JR2T9g0.jpg&amp;refer=http___baike.17house.jpg"/>
          <p:cNvPicPr preferRelativeResize="0"/>
          <p:nvPr/>
        </p:nvPicPr>
        <p:blipFill rotWithShape="1">
          <a:blip r:embed="rId6">
            <a:alphaModFix/>
          </a:blip>
          <a:srcRect l="12342"/>
          <a:stretch/>
        </p:blipFill>
        <p:spPr>
          <a:xfrm>
            <a:off x="9096566" y="2595657"/>
            <a:ext cx="2622192" cy="2027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9" descr="https://uploader.shimo.im/f/N896Xxx0EnpFVmvN.png!thumbnail"/>
          <p:cNvSpPr/>
          <p:nvPr/>
        </p:nvSpPr>
        <p:spPr>
          <a:xfrm>
            <a:off x="38100" y="-84138"/>
            <a:ext cx="13335001" cy="133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p29" descr="image.png"/>
          <p:cNvPicPr preferRelativeResize="0"/>
          <p:nvPr/>
        </p:nvPicPr>
        <p:blipFill rotWithShape="1">
          <a:blip r:embed="rId3">
            <a:alphaModFix/>
          </a:blip>
          <a:srcRect b="6631"/>
          <a:stretch/>
        </p:blipFill>
        <p:spPr>
          <a:xfrm>
            <a:off x="488216" y="806383"/>
            <a:ext cx="8890000" cy="592889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/>
              <a:t>Smartwatch GUI </a:t>
            </a:r>
            <a:br>
              <a:rPr lang="en-SG"/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0"/>
          <p:cNvSpPr txBox="1">
            <a:spLocks noGrp="1"/>
          </p:cNvSpPr>
          <p:nvPr>
            <p:ph type="title"/>
          </p:nvPr>
        </p:nvSpPr>
        <p:spPr>
          <a:xfrm>
            <a:off x="414528" y="548640"/>
            <a:ext cx="3600860" cy="543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SG" sz="5400" dirty="0" smtClean="0"/>
              <a:t>Scene</a:t>
            </a:r>
            <a:endParaRPr dirty="0"/>
          </a:p>
        </p:txBody>
      </p:sp>
      <p:sp>
        <p:nvSpPr>
          <p:cNvPr id="567" name="Google Shape;567;p20"/>
          <p:cNvSpPr/>
          <p:nvPr/>
        </p:nvSpPr>
        <p:spPr>
          <a:xfrm rot="5400000">
            <a:off x="262337" y="3255264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2" t="21392" r="16230" b="14343"/>
          <a:stretch/>
        </p:blipFill>
        <p:spPr>
          <a:xfrm>
            <a:off x="3816694" y="740746"/>
            <a:ext cx="4297681" cy="1874520"/>
          </a:xfrm>
          <a:prstGeom prst="rect">
            <a:avLst/>
          </a:prstGeom>
        </p:spPr>
      </p:pic>
      <p:sp>
        <p:nvSpPr>
          <p:cNvPr id="3" name="下箭头 2"/>
          <p:cNvSpPr/>
          <p:nvPr/>
        </p:nvSpPr>
        <p:spPr>
          <a:xfrm>
            <a:off x="5329150" y="2807372"/>
            <a:ext cx="1028700" cy="8801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Google Shape;532;p16"/>
          <p:cNvSpPr txBox="1">
            <a:spLocks noGrp="1"/>
          </p:cNvSpPr>
          <p:nvPr>
            <p:ph type="body" idx="1"/>
          </p:nvPr>
        </p:nvSpPr>
        <p:spPr>
          <a:xfrm>
            <a:off x="7111603" y="3029067"/>
            <a:ext cx="10515600" cy="47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sz="2400" dirty="0" smtClean="0"/>
              <a:t>Take too much time in building</a:t>
            </a:r>
            <a:endParaRPr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479" y="3822745"/>
            <a:ext cx="4368109" cy="225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7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922</Words>
  <Application>Microsoft Office PowerPoint</Application>
  <PresentationFormat>宽屏</PresentationFormat>
  <Paragraphs>270</Paragraphs>
  <Slides>20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宋体</vt:lpstr>
      <vt:lpstr>Arial</vt:lpstr>
      <vt:lpstr>Calibri</vt:lpstr>
      <vt:lpstr>Office Theme</vt:lpstr>
      <vt:lpstr>1_Office Theme</vt:lpstr>
      <vt:lpstr>Service—news</vt:lpstr>
      <vt:lpstr>Input – Basic functions</vt:lpstr>
      <vt:lpstr>Input – Basic functions</vt:lpstr>
      <vt:lpstr>Input – News-related functions</vt:lpstr>
      <vt:lpstr>Progress</vt:lpstr>
      <vt:lpstr>Scenario : Home</vt:lpstr>
      <vt:lpstr>PowerPoint 演示文稿</vt:lpstr>
      <vt:lpstr>Smartwatch GUI  </vt:lpstr>
      <vt:lpstr>Scene</vt:lpstr>
      <vt:lpstr>Function</vt:lpstr>
      <vt:lpstr>Function</vt:lpstr>
      <vt:lpstr>Plan</vt:lpstr>
      <vt:lpstr>Plan</vt:lpstr>
      <vt:lpstr>User Study</vt:lpstr>
      <vt:lpstr>User Study</vt:lpstr>
      <vt:lpstr>User Study</vt:lpstr>
      <vt:lpstr>User Study</vt:lpstr>
      <vt:lpstr>User Study</vt:lpstr>
      <vt:lpstr>User Study</vt:lpstr>
      <vt:lpstr>User Study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Service—news</dc:title>
  <dc:creator>李 志鹏</dc:creator>
  <cp:lastModifiedBy>sun yanan</cp:lastModifiedBy>
  <cp:revision>41</cp:revision>
  <dcterms:created xsi:type="dcterms:W3CDTF">2021-03-30T15:05:10Z</dcterms:created>
  <dcterms:modified xsi:type="dcterms:W3CDTF">2021-06-11T08:21:52Z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2052-3.4.2.5348</vt:lpwstr>
  </property>
</Properties>
</file>